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Geo" panose="020B0604020202020204"/>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I3ZnROBsxoj5FwJRmHFBkeapH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17427-56CC-4A7C-B22E-15843A44AA14}">
  <a:tblStyle styleId="{C2417427-56CC-4A7C-B22E-15843A44AA1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9e83b31ad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f9e83b31ad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9e83b31a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f9e83b31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9e83b31ad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f9e83b31a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US" sz="1200">
                <a:solidFill>
                  <a:srgbClr val="333333"/>
                </a:solidFill>
                <a:highlight>
                  <a:schemeClr val="lt1"/>
                </a:highlight>
              </a:rPr>
              <a:t>Findings</a:t>
            </a:r>
            <a:endParaRPr sz="1200">
              <a:solidFill>
                <a:srgbClr val="333333"/>
              </a:solidFill>
              <a:highlight>
                <a:schemeClr val="lt1"/>
              </a:highlight>
            </a:endParaRPr>
          </a:p>
          <a:p>
            <a:pPr marL="457200" lvl="0" indent="-295275" algn="l" rtl="0">
              <a:lnSpc>
                <a:spcPct val="115000"/>
              </a:lnSpc>
              <a:spcBef>
                <a:spcPts val="800"/>
              </a:spcBef>
              <a:spcAft>
                <a:spcPts val="0"/>
              </a:spcAft>
              <a:buClr>
                <a:srgbClr val="333333"/>
              </a:buClr>
              <a:buSzPts val="1050"/>
              <a:buChar char="●"/>
            </a:pPr>
            <a:r>
              <a:rPr lang="en-US" sz="1050">
                <a:solidFill>
                  <a:srgbClr val="333333"/>
                </a:solidFill>
                <a:highlight>
                  <a:schemeClr val="lt1"/>
                </a:highlight>
              </a:rPr>
              <a:t>Markets in California and Colorado locations appear oversaturated - it may not make sense to introduce a new Budweiser IPA into these brewing locations</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Texas, Midwest, New England, and Virginia locations all have moderate counts of IPA breweries in the area. This may indicate interest in IPAs by the local populace, and it may be worth investigating further to see if it makes sense to introduce a Budweiser IPA.</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Georgia and Florida Budweiser Breweries are in an area where wither there are almost </a:t>
            </a:r>
            <a:r>
              <a:rPr lang="en-US" sz="1050" b="1">
                <a:solidFill>
                  <a:srgbClr val="333333"/>
                </a:solidFill>
                <a:highlight>
                  <a:schemeClr val="lt1"/>
                </a:highlight>
              </a:rPr>
              <a:t>no</a:t>
            </a:r>
            <a:r>
              <a:rPr lang="en-US" sz="1050">
                <a:solidFill>
                  <a:srgbClr val="333333"/>
                </a:solidFill>
                <a:highlight>
                  <a:schemeClr val="lt1"/>
                </a:highlight>
              </a:rPr>
              <a:t> IPA breweries, or they are adjacent to this market. It would be worth investigating demand for IPAs in this area. If it exists, it would be strongly recommended to introduce a new Budweiser IPA into these locations to take advantage of this opportunity.</a:t>
            </a:r>
            <a:endParaRPr sz="1050">
              <a:solidFill>
                <a:srgbClr val="333333"/>
              </a:solidFill>
              <a:highlight>
                <a:schemeClr val="lt1"/>
              </a:highlight>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
        <p:nvSpPr>
          <p:cNvPr id="254" name="Google Shape;2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aa44ac42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gfaa44ac4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taxfoundation.org/publications/state-corporate-income-tax-rates-and-bracke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ttb.gov/beer/statistics"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title"/>
          </p:nvPr>
        </p:nvSpPr>
        <p:spPr>
          <a:xfrm>
            <a:off x="1002283" y="2060199"/>
            <a:ext cx="5744188" cy="27369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sz="3200" b="1" u="sng">
                <a:solidFill>
                  <a:schemeClr val="dk1"/>
                </a:solidFill>
                <a:latin typeface="Arial"/>
                <a:ea typeface="Arial"/>
                <a:cs typeface="Arial"/>
                <a:sym typeface="Arial"/>
              </a:rPr>
              <a:t>Data Analysis</a:t>
            </a:r>
            <a:br>
              <a:rPr lang="en-US" sz="3200" b="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r>
              <a:rPr lang="en-US" sz="2700" b="1">
                <a:solidFill>
                  <a:schemeClr val="dk1"/>
                </a:solidFill>
                <a:latin typeface="Arial"/>
                <a:ea typeface="Arial"/>
                <a:cs typeface="Arial"/>
                <a:sym typeface="Arial"/>
              </a:rPr>
              <a:t>Craft Beer: Breweries, ABV/IBU and Other Statistics</a:t>
            </a:r>
            <a:br>
              <a:rPr lang="en-US" sz="3000" b="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r>
              <a:rPr lang="en-US" sz="2000" i="1">
                <a:solidFill>
                  <a:schemeClr val="dk1"/>
                </a:solidFill>
                <a:latin typeface="Arial"/>
                <a:ea typeface="Arial"/>
                <a:cs typeface="Arial"/>
                <a:sym typeface="Arial"/>
              </a:rPr>
              <a:t>Prepared by the Cerberus Company</a:t>
            </a:r>
            <a:endParaRPr/>
          </a:p>
        </p:txBody>
      </p:sp>
      <p:grpSp>
        <p:nvGrpSpPr>
          <p:cNvPr id="86" name="Google Shape;86;p1"/>
          <p:cNvGrpSpPr/>
          <p:nvPr/>
        </p:nvGrpSpPr>
        <p:grpSpPr>
          <a:xfrm>
            <a:off x="0" y="3048031"/>
            <a:ext cx="731521" cy="673460"/>
            <a:chOff x="3940602" y="308034"/>
            <a:chExt cx="2116791" cy="3428999"/>
          </a:xfrm>
        </p:grpSpPr>
        <p:sp>
          <p:nvSpPr>
            <p:cNvPr id="87" name="Google Shape;87;p1"/>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1"/>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0" name="Google Shape;90;p1"/>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1"/>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 name="Google Shape;92;p1"/>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 name="Google Shape;93;p1"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94" name="Google Shape;94;p1"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Maximum IBU and ABV</a:t>
            </a:r>
            <a:br>
              <a:rPr lang="en-US" sz="4800" b="1">
                <a:latin typeface="Calibri"/>
                <a:ea typeface="Calibri"/>
                <a:cs typeface="Calibri"/>
                <a:sym typeface="Calibri"/>
              </a:rPr>
            </a:br>
            <a:br>
              <a:rPr lang="en-US" sz="4800" b="1">
                <a:latin typeface="Calibri"/>
                <a:ea typeface="Calibri"/>
                <a:cs typeface="Calibri"/>
                <a:sym typeface="Calibri"/>
              </a:rPr>
            </a:br>
            <a:endParaRPr/>
          </a:p>
        </p:txBody>
      </p:sp>
      <p:pic>
        <p:nvPicPr>
          <p:cNvPr id="161" name="Google Shape;161;p26"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62" name="Google Shape;162;p26"/>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68" name="Google Shape;168;p27"/>
          <p:cNvSpPr txBox="1"/>
          <p:nvPr/>
        </p:nvSpPr>
        <p:spPr>
          <a:xfrm>
            <a:off x="2442343" y="1997839"/>
            <a:ext cx="7273158"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Oregon’s Astoria Brewing Company out of Astoria has the Bitter Bitch Imperial IPA with 138 IBUs; the most bitter beer from our analysis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Kentucky’s Against the Grain Brewery out of Louisville has the London Balling English Barleywine with an ABV of 12.5%; The highest ABV beer from our analysis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 </a:t>
            </a:r>
            <a:r>
              <a:rPr lang="en-US" sz="1200" b="0" i="1" u="none" strike="noStrike" cap="none">
                <a:solidFill>
                  <a:srgbClr val="000000"/>
                </a:solidFill>
                <a:latin typeface="Arial"/>
                <a:ea typeface="Arial"/>
                <a:cs typeface="Arial"/>
                <a:sym typeface="Arial"/>
              </a:rPr>
              <a:t>Colorado’s UpSlope Brewing Company out of Boulder has the Lee Hill Series Vol. 5 Quadrupel Ale, with an ABV of 12.8%. However, it has no associated IBU, so is not included in our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1" u="none" strike="noStrike" cap="none">
                <a:solidFill>
                  <a:srgbClr val="000000"/>
                </a:solidFill>
                <a:latin typeface="Arial"/>
                <a:ea typeface="Arial"/>
                <a:cs typeface="Arial"/>
                <a:sym typeface="Arial"/>
              </a:rPr>
            </a:br>
            <a:endParaRPr sz="1400" b="0" i="1" u="none" strike="noStrike" cap="none">
              <a:solidFill>
                <a:srgbClr val="000000"/>
              </a:solidFill>
              <a:latin typeface="Arial"/>
              <a:ea typeface="Arial"/>
              <a:cs typeface="Arial"/>
              <a:sym typeface="Arial"/>
            </a:endParaRPr>
          </a:p>
        </p:txBody>
      </p:sp>
      <p:pic>
        <p:nvPicPr>
          <p:cNvPr id="169" name="Google Shape;169;p27"/>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75" name="Google Shape;175;p28"/>
          <p:cNvSpPr txBox="1"/>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Calibri"/>
              <a:buNone/>
            </a:pPr>
            <a:r>
              <a:rPr lang="en-US" sz="4800" b="1" i="0" u="none" strike="noStrike" cap="none">
                <a:solidFill>
                  <a:schemeClr val="dk1"/>
                </a:solidFill>
                <a:latin typeface="Calibri"/>
                <a:ea typeface="Calibri"/>
                <a:cs typeface="Calibri"/>
                <a:sym typeface="Calibri"/>
              </a:rPr>
              <a:t>ABV Statistical Summary</a:t>
            </a:r>
            <a:br>
              <a:rPr lang="en-US" sz="4800" b="1" i="0" u="none" strike="noStrike" cap="none">
                <a:solidFill>
                  <a:schemeClr val="dk1"/>
                </a:solidFill>
                <a:latin typeface="Calibri"/>
                <a:ea typeface="Calibri"/>
                <a:cs typeface="Calibri"/>
                <a:sym typeface="Calibri"/>
              </a:rPr>
            </a:br>
            <a:br>
              <a:rPr lang="en-US" sz="4800" b="1" i="0" u="none" strike="noStrike" cap="none">
                <a:solidFill>
                  <a:schemeClr val="dk1"/>
                </a:solidFill>
                <a:latin typeface="Calibri"/>
                <a:ea typeface="Calibri"/>
                <a:cs typeface="Calibri"/>
                <a:sym typeface="Calibri"/>
              </a:rPr>
            </a:br>
            <a:r>
              <a:rPr lang="en-US" sz="4800" b="0" i="1" u="none" strike="noStrike" cap="none">
                <a:solidFill>
                  <a:schemeClr val="dk1"/>
                </a:solidFill>
                <a:latin typeface="Calibri"/>
                <a:ea typeface="Calibri"/>
                <a:cs typeface="Calibri"/>
                <a:sym typeface="Calibri"/>
              </a:rPr>
              <a:t> </a:t>
            </a:r>
            <a:endParaRPr sz="6000" b="0" i="0" u="none" strike="noStrike" cap="none">
              <a:solidFill>
                <a:schemeClr val="dk1"/>
              </a:solidFill>
              <a:latin typeface="Calibri"/>
              <a:ea typeface="Calibri"/>
              <a:cs typeface="Calibri"/>
              <a:sym typeface="Calibri"/>
            </a:endParaRPr>
          </a:p>
        </p:txBody>
      </p:sp>
      <p:pic>
        <p:nvPicPr>
          <p:cNvPr id="176" name="Google Shape;176;p2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 descr="Chart, histogram&#10;&#10;Description automatically generated"/>
          <p:cNvPicPr preferRelativeResize="0"/>
          <p:nvPr/>
        </p:nvPicPr>
        <p:blipFill rotWithShape="1">
          <a:blip r:embed="rId3">
            <a:alphaModFix/>
          </a:blip>
          <a:srcRect/>
          <a:stretch/>
        </p:blipFill>
        <p:spPr>
          <a:xfrm>
            <a:off x="353034" y="551131"/>
            <a:ext cx="8077377" cy="5755736"/>
          </a:xfrm>
          <a:prstGeom prst="rect">
            <a:avLst/>
          </a:prstGeom>
          <a:noFill/>
          <a:ln>
            <a:noFill/>
          </a:ln>
        </p:spPr>
      </p:pic>
      <p:sp>
        <p:nvSpPr>
          <p:cNvPr id="182" name="Google Shape;182;p2"/>
          <p:cNvSpPr txBox="1"/>
          <p:nvPr/>
        </p:nvSpPr>
        <p:spPr>
          <a:xfrm>
            <a:off x="8291865" y="442920"/>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83" name="Google Shape;183;p2"/>
          <p:cNvSpPr txBox="1"/>
          <p:nvPr/>
        </p:nvSpPr>
        <p:spPr>
          <a:xfrm>
            <a:off x="8077377" y="1609349"/>
            <a:ext cx="2912533"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Evidence of right skewness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Majority of beer falls around the 4.5% - 6% ABV range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Budweiser has an ABV of 5%; falling in the normal range for US Beer</a:t>
            </a:r>
            <a:endParaRPr sz="1400" b="0" i="0" u="none" strike="noStrike" cap="none">
              <a:solidFill>
                <a:srgbClr val="000000"/>
              </a:solidFill>
              <a:latin typeface="Arial"/>
              <a:ea typeface="Arial"/>
              <a:cs typeface="Arial"/>
              <a:sym typeface="Arial"/>
            </a:endParaRPr>
          </a:p>
        </p:txBody>
      </p:sp>
      <p:pic>
        <p:nvPicPr>
          <p:cNvPr id="184" name="Google Shape;184;p2"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85" name="Google Shape;185;p2"/>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 descr="Chart, bar chart&#10;&#10;Description automatically generated"/>
          <p:cNvPicPr preferRelativeResize="0"/>
          <p:nvPr/>
        </p:nvPicPr>
        <p:blipFill rotWithShape="1">
          <a:blip r:embed="rId3">
            <a:alphaModFix/>
          </a:blip>
          <a:srcRect/>
          <a:stretch/>
        </p:blipFill>
        <p:spPr>
          <a:xfrm>
            <a:off x="348015" y="570642"/>
            <a:ext cx="7943850" cy="5716714"/>
          </a:xfrm>
          <a:prstGeom prst="rect">
            <a:avLst/>
          </a:prstGeom>
          <a:noFill/>
          <a:ln>
            <a:noFill/>
          </a:ln>
        </p:spPr>
      </p:pic>
      <p:sp>
        <p:nvSpPr>
          <p:cNvPr id="191" name="Google Shape;191;p3"/>
          <p:cNvSpPr txBox="1"/>
          <p:nvPr/>
        </p:nvSpPr>
        <p:spPr>
          <a:xfrm>
            <a:off x="8291865" y="245612"/>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92" name="Google Shape;192;p3"/>
          <p:cNvSpPr txBox="1"/>
          <p:nvPr/>
        </p:nvSpPr>
        <p:spPr>
          <a:xfrm>
            <a:off x="8291865" y="996542"/>
            <a:ext cx="2912533"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Min: 2.7%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1</a:t>
            </a:r>
            <a:r>
              <a:rPr lang="en-US" sz="1800" b="0" i="0" u="none" strike="noStrike" cap="none" baseline="30000">
                <a:solidFill>
                  <a:schemeClr val="dk1"/>
                </a:solidFill>
                <a:latin typeface="Calibri"/>
                <a:ea typeface="Calibri"/>
                <a:cs typeface="Calibri"/>
                <a:sym typeface="Calibri"/>
              </a:rPr>
              <a:t>st</a:t>
            </a:r>
            <a:r>
              <a:rPr lang="en-US" sz="1800" b="0" i="0" u="none" strike="noStrike" cap="none">
                <a:solidFill>
                  <a:schemeClr val="dk1"/>
                </a:solidFill>
                <a:latin typeface="Calibri"/>
                <a:ea typeface="Calibri"/>
                <a:cs typeface="Calibri"/>
                <a:sym typeface="Calibri"/>
              </a:rPr>
              <a:t> Quartile: 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Median: 5.7%</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3</a:t>
            </a:r>
            <a:r>
              <a:rPr lang="en-US" sz="1800" b="0" i="0" u="none" strike="noStrike" cap="none" baseline="30000">
                <a:solidFill>
                  <a:schemeClr val="dk1"/>
                </a:solidFill>
                <a:latin typeface="Calibri"/>
                <a:ea typeface="Calibri"/>
                <a:cs typeface="Calibri"/>
                <a:sym typeface="Calibri"/>
              </a:rPr>
              <a:t>rd</a:t>
            </a:r>
            <a:r>
              <a:rPr lang="en-US" sz="1800" b="0" i="0" u="none" strike="noStrike" cap="none">
                <a:solidFill>
                  <a:schemeClr val="dk1"/>
                </a:solidFill>
                <a:latin typeface="Calibri"/>
                <a:ea typeface="Calibri"/>
                <a:cs typeface="Calibri"/>
                <a:sym typeface="Calibri"/>
              </a:rPr>
              <a:t> Quartile: 6.8%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Max: 12.5%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Range: 9.8%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Mean: 5.991%</a:t>
            </a:r>
            <a:endParaRPr sz="1400" b="0" i="0" u="none" strike="noStrike" cap="none">
              <a:solidFill>
                <a:srgbClr val="000000"/>
              </a:solidFill>
              <a:latin typeface="Arial"/>
              <a:ea typeface="Arial"/>
              <a:cs typeface="Arial"/>
              <a:sym typeface="Arial"/>
            </a:endParaRPr>
          </a:p>
        </p:txBody>
      </p:sp>
      <p:sp>
        <p:nvSpPr>
          <p:cNvPr id="193" name="Google Shape;193;p3"/>
          <p:cNvSpPr txBox="1"/>
          <p:nvPr/>
        </p:nvSpPr>
        <p:spPr>
          <a:xfrm>
            <a:off x="8291865" y="5141417"/>
            <a:ext cx="331875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Note: </a:t>
            </a:r>
            <a:r>
              <a:rPr lang="en-US" sz="1200" b="0" i="1" u="none" strike="noStrike" cap="none">
                <a:solidFill>
                  <a:schemeClr val="dk1"/>
                </a:solidFill>
                <a:latin typeface="Calibri"/>
                <a:ea typeface="Calibri"/>
                <a:cs typeface="Calibri"/>
                <a:sym typeface="Calibri"/>
              </a:rPr>
              <a:t>Summary statistics based on beer data with complete ABV/IBU documentation. Beers not completely documented are not included in these findings.</a:t>
            </a:r>
            <a:endParaRPr sz="1400" b="0" i="0" u="none" strike="noStrike" cap="none">
              <a:solidFill>
                <a:srgbClr val="000000"/>
              </a:solidFill>
              <a:latin typeface="Arial"/>
              <a:ea typeface="Arial"/>
              <a:cs typeface="Arial"/>
              <a:sym typeface="Arial"/>
            </a:endParaRPr>
          </a:p>
        </p:txBody>
      </p:sp>
      <p:pic>
        <p:nvPicPr>
          <p:cNvPr id="194" name="Google Shape;194;p3"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95" name="Google Shape;195;p3"/>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ABV vs IBU:</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Relationship between </a:t>
            </a:r>
            <a:br>
              <a:rPr lang="en-US" sz="4800" i="1">
                <a:latin typeface="Calibri"/>
                <a:ea typeface="Calibri"/>
                <a:cs typeface="Calibri"/>
                <a:sym typeface="Calibri"/>
              </a:rPr>
            </a:br>
            <a:r>
              <a:rPr lang="en-US" sz="4800" i="1">
                <a:latin typeface="Calibri"/>
                <a:ea typeface="Calibri"/>
                <a:cs typeface="Calibri"/>
                <a:sym typeface="Calibri"/>
              </a:rPr>
              <a:t>Alcohol Content and Bitterness</a:t>
            </a:r>
            <a:endParaRPr/>
          </a:p>
        </p:txBody>
      </p:sp>
      <p:pic>
        <p:nvPicPr>
          <p:cNvPr id="201" name="Google Shape;201;p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02" name="Google Shape;202;p4"/>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 descr="Chart, scatter chart&#10;&#10;Description automatically generated"/>
          <p:cNvPicPr preferRelativeResize="0"/>
          <p:nvPr/>
        </p:nvPicPr>
        <p:blipFill rotWithShape="1">
          <a:blip r:embed="rId3">
            <a:alphaModFix/>
          </a:blip>
          <a:srcRect/>
          <a:stretch/>
        </p:blipFill>
        <p:spPr>
          <a:xfrm>
            <a:off x="497731" y="324748"/>
            <a:ext cx="7502684" cy="5391150"/>
          </a:xfrm>
          <a:prstGeom prst="rect">
            <a:avLst/>
          </a:prstGeom>
          <a:noFill/>
          <a:ln>
            <a:noFill/>
          </a:ln>
        </p:spPr>
      </p:pic>
      <p:sp>
        <p:nvSpPr>
          <p:cNvPr id="208" name="Google Shape;208;p5"/>
          <p:cNvSpPr txBox="1"/>
          <p:nvPr/>
        </p:nvSpPr>
        <p:spPr>
          <a:xfrm>
            <a:off x="8291865" y="245611"/>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09" name="Google Shape;209;p5"/>
          <p:cNvSpPr txBox="1"/>
          <p:nvPr/>
        </p:nvSpPr>
        <p:spPr>
          <a:xfrm>
            <a:off x="8291865" y="996541"/>
            <a:ext cx="2912533" cy="46166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There is evidence of positive correlation between bitterness (IBU) and alcohol content (ABV).</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In general, as IBU increases, an increase in ABV is observed.</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Budweiser Beer also follows this trend:</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Bud Light  8 IBU, 4.1%</a:t>
            </a:r>
            <a:endParaRPr sz="1400" b="0" i="0" u="none" strike="noStrike" cap="none">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Budweiser 7 IBU, 5% ABV</a:t>
            </a:r>
            <a:endParaRPr sz="1400" b="0" i="0" u="none" strike="noStrike" cap="none">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Black Crown 12 IBU, 6% ABV</a:t>
            </a:r>
            <a:endParaRPr sz="1400" b="0" i="0" u="none" strike="noStrike" cap="none">
              <a:solidFill>
                <a:srgbClr val="000000"/>
              </a:solidFill>
              <a:latin typeface="Arial"/>
              <a:ea typeface="Arial"/>
              <a:cs typeface="Arial"/>
              <a:sym typeface="Arial"/>
            </a:endParaRPr>
          </a:p>
        </p:txBody>
      </p:sp>
      <p:pic>
        <p:nvPicPr>
          <p:cNvPr id="210" name="Google Shape;210;p5"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11" name="Google Shape;211;p5"/>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12" name="Google Shape;212;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5" name="Google Shape;215;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f9e83b31ad_2_22"/>
          <p:cNvSpPr txBox="1">
            <a:spLocks noGrp="1"/>
          </p:cNvSpPr>
          <p:nvPr>
            <p:ph type="title"/>
          </p:nvPr>
        </p:nvSpPr>
        <p:spPr>
          <a:xfrm>
            <a:off x="599722" y="2544145"/>
            <a:ext cx="10992600" cy="1769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IPA vs Ales</a:t>
            </a:r>
            <a:br>
              <a:rPr lang="en-US" sz="4800" b="1">
                <a:latin typeface="Calibri"/>
                <a:ea typeface="Calibri"/>
                <a:cs typeface="Calibri"/>
                <a:sym typeface="Calibri"/>
              </a:rPr>
            </a:br>
            <a:br>
              <a:rPr lang="en-US" sz="4800" b="1">
                <a:latin typeface="Calibri"/>
                <a:ea typeface="Calibri"/>
                <a:cs typeface="Calibri"/>
                <a:sym typeface="Calibri"/>
              </a:rPr>
            </a:br>
            <a:r>
              <a:rPr lang="en-US" sz="4800" i="1"/>
              <a:t>kNN Modeling to Analyze IBU and ABV trends</a:t>
            </a:r>
            <a:endParaRPr/>
          </a:p>
        </p:txBody>
      </p:sp>
      <p:pic>
        <p:nvPicPr>
          <p:cNvPr id="221" name="Google Shape;221;gf9e83b31ad_2_22"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2" name="Google Shape;222;gf9e83b31ad_2_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8" name="Google Shape;228;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29" name="Google Shape;229;gf9e83b31ad_2_0"/>
          <p:cNvSpPr txBox="1"/>
          <p:nvPr/>
        </p:nvSpPr>
        <p:spPr>
          <a:xfrm>
            <a:off x="8291865" y="2511466"/>
            <a:ext cx="29124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tended to classify less alcoholic beer as Ale, and more alcoholic beer as IPA.</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a higher alcohol content than Ales.</a:t>
            </a:r>
            <a:endParaRPr sz="1400" b="0" i="0" u="none" strike="noStrike" cap="none">
              <a:solidFill>
                <a:srgbClr val="000000"/>
              </a:solidFill>
              <a:latin typeface="Arial"/>
              <a:ea typeface="Arial"/>
              <a:cs typeface="Arial"/>
              <a:sym typeface="Arial"/>
            </a:endParaRPr>
          </a:p>
        </p:txBody>
      </p:sp>
      <p:sp>
        <p:nvSpPr>
          <p:cNvPr id="230" name="Google Shape;230;gf9e83b31ad_2_0"/>
          <p:cNvSpPr txBox="1"/>
          <p:nvPr/>
        </p:nvSpPr>
        <p:spPr>
          <a:xfrm>
            <a:off x="8291865" y="1760536"/>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pic>
        <p:nvPicPr>
          <p:cNvPr id="231" name="Google Shape;231;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32" name="Google Shape;232;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33" name="Google Shape;233;gf9e83b31ad_2_0"/>
          <p:cNvPicPr preferRelativeResize="0"/>
          <p:nvPr/>
        </p:nvPicPr>
        <p:blipFill rotWithShape="1">
          <a:blip r:embed="rId5">
            <a:alphaModFix/>
          </a:blip>
          <a:srcRect/>
          <a:stretch/>
        </p:blipFill>
        <p:spPr>
          <a:xfrm>
            <a:off x="358682" y="621863"/>
            <a:ext cx="7780784" cy="56142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39" name="Google Shape;239;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40" name="Google Shape;240;gf9e83b31ad_2_11"/>
          <p:cNvSpPr txBox="1"/>
          <p:nvPr/>
        </p:nvSpPr>
        <p:spPr>
          <a:xfrm>
            <a:off x="8291865" y="1574611"/>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41" name="Google Shape;241;gf9e83b31ad_2_11"/>
          <p:cNvSpPr txBox="1"/>
          <p:nvPr/>
        </p:nvSpPr>
        <p:spPr>
          <a:xfrm>
            <a:off x="8291865" y="2325541"/>
            <a:ext cx="29124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favored IPA classifications for more bitter beer.</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Calibri"/>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higher IBU counts, while Pale Ales tend to have lower.</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42" name="Google Shape;242;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43" name="Google Shape;243;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44" name="Google Shape;244;gf9e83b31ad_2_11"/>
          <p:cNvPicPr preferRelativeResize="0"/>
          <p:nvPr/>
        </p:nvPicPr>
        <p:blipFill rotWithShape="1">
          <a:blip r:embed="rId5">
            <a:alphaModFix/>
          </a:blip>
          <a:srcRect/>
          <a:stretch/>
        </p:blipFill>
        <p:spPr>
          <a:xfrm>
            <a:off x="358675" y="475513"/>
            <a:ext cx="7780799" cy="58120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p:nvPr/>
        </p:nvSpPr>
        <p:spPr>
          <a:xfrm>
            <a:off x="785091" y="442920"/>
            <a:ext cx="92394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Problems to Solve</a:t>
            </a:r>
            <a:endParaRPr sz="1400" b="0" i="0" u="none" strike="noStrike" cap="none">
              <a:solidFill>
                <a:srgbClr val="000000"/>
              </a:solidFill>
              <a:latin typeface="Arial"/>
              <a:ea typeface="Arial"/>
              <a:cs typeface="Arial"/>
              <a:sym typeface="Arial"/>
            </a:endParaRPr>
          </a:p>
        </p:txBody>
      </p:sp>
      <p:sp>
        <p:nvSpPr>
          <p:cNvPr id="100" name="Google Shape;100;p18"/>
          <p:cNvSpPr txBox="1"/>
          <p:nvPr/>
        </p:nvSpPr>
        <p:spPr>
          <a:xfrm>
            <a:off x="785091" y="1261006"/>
            <a:ext cx="10753766" cy="535527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a:solidFill>
                  <a:schemeClr val="dk1"/>
                </a:solidFill>
                <a:latin typeface="Calibri"/>
                <a:ea typeface="Calibri"/>
                <a:cs typeface="Calibri"/>
                <a:sym typeface="Calibri"/>
              </a:rPr>
              <a:t>A list of all craft beers and US breweries was provided.  Display the number or breweries in every US State.</a:t>
            </a:r>
            <a:endParaRPr sz="1800" b="1" i="0" u="none" strike="noStrike" cap="none">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a:solidFill>
                  <a:schemeClr val="dk1"/>
                </a:solidFill>
                <a:latin typeface="Calibri"/>
                <a:ea typeface="Calibri"/>
                <a:cs typeface="Calibri"/>
                <a:sym typeface="Calibri"/>
              </a:rPr>
              <a:t>Data was merged into a single file, combining beer names with their respective brewers.</a:t>
            </a:r>
            <a:endParaRPr sz="1800" b="0" i="0" u="none" strike="noStrike" cap="none">
              <a:solidFill>
                <a:srgbClr val="000000"/>
              </a:solidFill>
              <a:latin typeface="Arial"/>
              <a:ea typeface="Arial"/>
              <a:cs typeface="Arial"/>
              <a:sym typeface="Arial"/>
            </a:endParaRPr>
          </a:p>
          <a:p>
            <a:pPr marL="461963"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After merging the list of craft beers and breweries, eliminate records with missing (N/A) values.</a:t>
            </a:r>
            <a:endParaRPr sz="1800" b="1" i="0" u="none" strike="noStrike" cap="none">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Calculate and display the median alcohol content (ABV) and median international bitterness unit (IBU) for each state</a:t>
            </a:r>
            <a:endParaRPr sz="1800" b="1" i="0" u="none" strike="noStrike" cap="none">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Report which state has the maximum alcoholic (ABV) beer? Which state has the most bitter (IBU) beer?</a:t>
            </a:r>
            <a:endParaRPr sz="1800" b="1" i="0" u="none" strike="noStrike" cap="none">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Review the summary statistics and distribution of the ABV variable.</a:t>
            </a:r>
            <a:endParaRPr sz="1800" b="0" i="0" u="none" strike="noStrike" cap="none">
              <a:solidFill>
                <a:srgbClr val="000000"/>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Is there any relationship between the bitterness of the beer and its alcoholic content? Draw a scatter plot and determine any potential relationship.</a:t>
            </a:r>
            <a:endParaRPr sz="1400" b="0" i="0" u="none" strike="noStrike" cap="none">
              <a:solidFill>
                <a:srgbClr val="000000"/>
              </a:solidFill>
              <a:latin typeface="Arial"/>
              <a:ea typeface="Arial"/>
              <a:cs typeface="Arial"/>
              <a:sym typeface="Arial"/>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Is there any he difference with respect to IBU and ABV between IPAs and other types of Ale.  Provide statistical evidence one way or the other. </a:t>
            </a:r>
            <a:endParaRPr sz="1800" b="1" i="0" u="none" strike="noStrike" cap="none">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a:solidFill>
                  <a:schemeClr val="dk1"/>
                </a:solidFill>
                <a:latin typeface="Calibri"/>
                <a:ea typeface="Calibri"/>
                <a:cs typeface="Calibri"/>
                <a:sym typeface="Calibri"/>
              </a:rPr>
              <a:t>Recommendations??</a:t>
            </a:r>
            <a:endParaRPr sz="1800" b="0" i="0" u="none" strike="noStrike" cap="none">
              <a:solidFill>
                <a:srgbClr val="000000"/>
              </a:solidFill>
              <a:latin typeface="Arial"/>
              <a:ea typeface="Arial"/>
              <a:cs typeface="Arial"/>
              <a:sym typeface="Arial"/>
            </a:endParaRPr>
          </a:p>
          <a:p>
            <a:pPr marL="461963" marR="0" lvl="0" indent="-347663"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1" name="Google Shape;101;p18" descr="A red and white logo&#10;&#10;Description automatically generated with low confidence"/>
          <p:cNvPicPr preferRelativeResize="0"/>
          <p:nvPr/>
        </p:nvPicPr>
        <p:blipFill rotWithShape="1">
          <a:blip r:embed="rId3">
            <a:alphaModFix/>
          </a:blip>
          <a:srcRect/>
          <a:stretch/>
        </p:blipFill>
        <p:spPr>
          <a:xfrm>
            <a:off x="971518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2" name="Google Shape;102;p1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Recommendations: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Moving Beyond the Data</a:t>
            </a:r>
            <a:endParaRPr/>
          </a:p>
        </p:txBody>
      </p:sp>
      <p:pic>
        <p:nvPicPr>
          <p:cNvPr id="250" name="Google Shape;250;p3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51" name="Google Shape;251;p30"/>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7" name="Google Shape;257;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493794" y="80750"/>
            <a:ext cx="9204419" cy="6275109"/>
          </a:xfrm>
          <a:prstGeom prst="rect">
            <a:avLst/>
          </a:prstGeom>
          <a:noFill/>
          <a:ln>
            <a:noFill/>
          </a:ln>
        </p:spPr>
      </p:pic>
      <p:pic>
        <p:nvPicPr>
          <p:cNvPr id="259" name="Google Shape;259;p34"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31"/>
          <p:cNvGrpSpPr/>
          <p:nvPr/>
        </p:nvGrpSpPr>
        <p:grpSpPr>
          <a:xfrm>
            <a:off x="1671492" y="0"/>
            <a:ext cx="5208950" cy="3625226"/>
            <a:chOff x="343439" y="996541"/>
            <a:chExt cx="5208950" cy="3625226"/>
          </a:xfrm>
        </p:grpSpPr>
        <p:pic>
          <p:nvPicPr>
            <p:cNvPr id="265" name="Google Shape;265;p31"/>
            <p:cNvPicPr preferRelativeResize="0"/>
            <p:nvPr/>
          </p:nvPicPr>
          <p:blipFill rotWithShape="1">
            <a:blip r:embed="rId3">
              <a:alphaModFix/>
            </a:blip>
            <a:srcRect l="1049" t="19939" r="1757" b="15024"/>
            <a:stretch/>
          </p:blipFill>
          <p:spPr>
            <a:xfrm>
              <a:off x="343439" y="1145403"/>
              <a:ext cx="5208950" cy="3476364"/>
            </a:xfrm>
            <a:prstGeom prst="rect">
              <a:avLst/>
            </a:prstGeom>
            <a:noFill/>
            <a:ln>
              <a:noFill/>
            </a:ln>
          </p:spPr>
        </p:pic>
        <p:sp>
          <p:nvSpPr>
            <p:cNvPr id="266" name="Google Shape;266;p31"/>
            <p:cNvSpPr/>
            <p:nvPr/>
          </p:nvSpPr>
          <p:spPr>
            <a:xfrm>
              <a:off x="4767885" y="996541"/>
              <a:ext cx="139790" cy="4115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7" name="Google Shape;267;p31"/>
          <p:cNvSpPr txBox="1"/>
          <p:nvPr/>
        </p:nvSpPr>
        <p:spPr>
          <a:xfrm>
            <a:off x="8345653" y="444746"/>
            <a:ext cx="2912533"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Southeastern states (NC, SC, GA, FL, TN) have all seen strong growth in the past 10 years for a variety of reasons:</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Booming housing market – more $$ per sq ft</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Lower cost of living</a:t>
            </a:r>
            <a:endParaRPr sz="1400" b="0" i="0" u="none" strike="noStrike" cap="none">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Reduced tax burden</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This trend has continued through the pandemic, as Southeastern states continue to show significant growth</a:t>
            </a:r>
            <a:endParaRPr sz="1800" b="0" i="0" u="none" strike="noStrike" cap="none">
              <a:solidFill>
                <a:schemeClr val="dk1"/>
              </a:solidFill>
              <a:latin typeface="Calibri"/>
              <a:ea typeface="Calibri"/>
              <a:cs typeface="Calibri"/>
              <a:sym typeface="Calibri"/>
            </a:endParaRPr>
          </a:p>
        </p:txBody>
      </p:sp>
      <p:pic>
        <p:nvPicPr>
          <p:cNvPr id="268" name="Google Shape;268;p31"/>
          <p:cNvPicPr preferRelativeResize="0"/>
          <p:nvPr/>
        </p:nvPicPr>
        <p:blipFill rotWithShape="1">
          <a:blip r:embed="rId4">
            <a:alphaModFix/>
          </a:blip>
          <a:srcRect/>
          <a:stretch/>
        </p:blipFill>
        <p:spPr>
          <a:xfrm>
            <a:off x="2617965" y="3933003"/>
            <a:ext cx="3665220" cy="2491740"/>
          </a:xfrm>
          <a:prstGeom prst="rect">
            <a:avLst/>
          </a:prstGeom>
          <a:noFill/>
          <a:ln>
            <a:noFill/>
          </a:ln>
        </p:spPr>
      </p:pic>
      <p:sp>
        <p:nvSpPr>
          <p:cNvPr id="269" name="Google Shape;269;p31"/>
          <p:cNvSpPr txBox="1"/>
          <p:nvPr/>
        </p:nvSpPr>
        <p:spPr>
          <a:xfrm>
            <a:off x="2301579" y="440656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0" name="Google Shape;270;p31"/>
          <p:cNvSpPr txBox="1"/>
          <p:nvPr/>
        </p:nvSpPr>
        <p:spPr>
          <a:xfrm>
            <a:off x="2280762" y="49154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1" name="Google Shape;271;p31"/>
          <p:cNvSpPr txBox="1"/>
          <p:nvPr/>
        </p:nvSpPr>
        <p:spPr>
          <a:xfrm>
            <a:off x="2280762" y="57936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2" name="Google Shape;272;p31"/>
          <p:cNvSpPr txBox="1"/>
          <p:nvPr/>
        </p:nvSpPr>
        <p:spPr>
          <a:xfrm>
            <a:off x="2271531" y="6080013"/>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3" name="Google Shape;273;p31"/>
          <p:cNvSpPr txBox="1"/>
          <p:nvPr/>
        </p:nvSpPr>
        <p:spPr>
          <a:xfrm>
            <a:off x="2280762" y="5249457"/>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pic>
        <p:nvPicPr>
          <p:cNvPr id="274" name="Google Shape;274;p31"/>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75" name="Google Shape;275;p31"/>
          <p:cNvSpPr txBox="1"/>
          <p:nvPr/>
        </p:nvSpPr>
        <p:spPr>
          <a:xfrm>
            <a:off x="2648013" y="3625226"/>
            <a:ext cx="368603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Geo"/>
                <a:ea typeface="Geo"/>
                <a:cs typeface="Geo"/>
                <a:sym typeface="Geo"/>
              </a:rPr>
              <a:t>STATE GROWTH: JUL ‘20 – JUL ‘21</a:t>
            </a:r>
            <a:endParaRPr sz="1400" b="0" i="0" u="none" strike="noStrike" cap="none">
              <a:solidFill>
                <a:srgbClr val="000000"/>
              </a:solidFill>
              <a:latin typeface="Arial"/>
              <a:ea typeface="Arial"/>
              <a:cs typeface="Arial"/>
              <a:sym typeface="Arial"/>
            </a:endParaRPr>
          </a:p>
        </p:txBody>
      </p:sp>
      <p:sp>
        <p:nvSpPr>
          <p:cNvPr id="276" name="Google Shape;276;p31"/>
          <p:cNvSpPr txBox="1"/>
          <p:nvPr/>
        </p:nvSpPr>
        <p:spPr>
          <a:xfrm>
            <a:off x="3335174" y="6470910"/>
            <a:ext cx="231171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1" u="none" strike="noStrike" cap="none">
                <a:solidFill>
                  <a:srgbClr val="0070C0"/>
                </a:solidFill>
                <a:latin typeface="Arial"/>
                <a:ea typeface="Arial"/>
                <a:cs typeface="Arial"/>
                <a:sym typeface="Arial"/>
              </a:rPr>
              <a:t>DATA: https://www.census.gov/</a:t>
            </a:r>
            <a:endParaRPr sz="1400" b="0" i="0" u="none" strike="noStrike" cap="none">
              <a:solidFill>
                <a:srgbClr val="000000"/>
              </a:solidFill>
              <a:latin typeface="Arial"/>
              <a:ea typeface="Arial"/>
              <a:cs typeface="Arial"/>
              <a:sym typeface="Arial"/>
            </a:endParaRPr>
          </a:p>
        </p:txBody>
      </p:sp>
      <p:pic>
        <p:nvPicPr>
          <p:cNvPr id="277" name="Google Shape;277;p31"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p:nvPr/>
        </p:nvSpPr>
        <p:spPr>
          <a:xfrm>
            <a:off x="8291865" y="996541"/>
            <a:ext cx="2912533"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Doing Business in the Southeast also makes financial sense – these states have among the lowest corporate tax rates in the country</a:t>
            </a:r>
            <a:endParaRPr sz="1800" b="0" i="0" u="none" strike="noStrike" cap="none">
              <a:solidFill>
                <a:schemeClr val="dk1"/>
              </a:solidFill>
              <a:latin typeface="Calibri"/>
              <a:ea typeface="Calibri"/>
              <a:cs typeface="Calibri"/>
              <a:sym typeface="Calibri"/>
            </a:endParaRPr>
          </a:p>
        </p:txBody>
      </p:sp>
      <p:pic>
        <p:nvPicPr>
          <p:cNvPr id="283" name="Google Shape;283;p32"/>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284" name="Google Shape;284;p32"/>
          <p:cNvSpPr txBox="1"/>
          <p:nvPr/>
        </p:nvSpPr>
        <p:spPr>
          <a:xfrm>
            <a:off x="3832509" y="6603772"/>
            <a:ext cx="169893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DATA: taxfoundation.org</a:t>
            </a:r>
            <a:endParaRPr sz="1000" b="1" i="1" u="none" strike="noStrike" cap="none">
              <a:solidFill>
                <a:srgbClr val="000000"/>
              </a:solidFill>
              <a:latin typeface="Arial"/>
              <a:ea typeface="Arial"/>
              <a:cs typeface="Arial"/>
              <a:sym typeface="Arial"/>
            </a:endParaRPr>
          </a:p>
        </p:txBody>
      </p:sp>
      <p:graphicFrame>
        <p:nvGraphicFramePr>
          <p:cNvPr id="285" name="Google Shape;285;p32"/>
          <p:cNvGraphicFramePr/>
          <p:nvPr/>
        </p:nvGraphicFramePr>
        <p:xfrm>
          <a:off x="3050557" y="1247762"/>
          <a:ext cx="3000000" cy="3000000"/>
        </p:xfrm>
        <a:graphic>
          <a:graphicData uri="http://schemas.openxmlformats.org/drawingml/2006/table">
            <a:tbl>
              <a:tblPr>
                <a:noFill/>
                <a:tableStyleId>{C2417427-56CC-4A7C-B22E-15843A44AA14}</a:tableStyleId>
              </a:tblPr>
              <a:tblGrid>
                <a:gridCol w="1204850">
                  <a:extLst>
                    <a:ext uri="{9D8B030D-6E8A-4147-A177-3AD203B41FA5}">
                      <a16:colId xmlns:a16="http://schemas.microsoft.com/office/drawing/2014/main" val="20000"/>
                    </a:ext>
                  </a:extLst>
                </a:gridCol>
                <a:gridCol w="1237250">
                  <a:extLst>
                    <a:ext uri="{9D8B030D-6E8A-4147-A177-3AD203B41FA5}">
                      <a16:colId xmlns:a16="http://schemas.microsoft.com/office/drawing/2014/main" val="20001"/>
                    </a:ext>
                  </a:extLst>
                </a:gridCol>
                <a:gridCol w="603350">
                  <a:extLst>
                    <a:ext uri="{9D8B030D-6E8A-4147-A177-3AD203B41FA5}">
                      <a16:colId xmlns:a16="http://schemas.microsoft.com/office/drawing/2014/main" val="20002"/>
                    </a:ext>
                  </a:extLst>
                </a:gridCol>
              </a:tblGrid>
              <a:tr h="1880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STATE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CORP TAX RATE</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RANK</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Nevada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6">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Ohio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Texas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Washington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Wyoming</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6"/>
                  </a:ext>
                </a:extLst>
              </a:tr>
              <a:tr h="17062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Missouri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4.31%</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Florida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4.46%</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Colorado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4.63%</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Arizona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7</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Utah</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8</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Kentucky</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9</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Mississippi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5"/>
                  </a:ext>
                </a:extLst>
              </a:tr>
              <a:tr h="16507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Indiana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10</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Georgia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5.75%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Mexico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Michigan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Oklahoma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Hawaii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6.40%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Alabama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5">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Arkansas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York</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Tennessee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West 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8"/>
                  </a:ext>
                </a:extLst>
              </a:tr>
            </a:tbl>
          </a:graphicData>
        </a:graphic>
      </p:graphicFrame>
      <p:sp>
        <p:nvSpPr>
          <p:cNvPr id="286" name="Google Shape;286;p32"/>
          <p:cNvSpPr txBox="1"/>
          <p:nvPr/>
        </p:nvSpPr>
        <p:spPr>
          <a:xfrm>
            <a:off x="2704123" y="615421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7" name="Google Shape;287;p32"/>
          <p:cNvSpPr txBox="1"/>
          <p:nvPr/>
        </p:nvSpPr>
        <p:spPr>
          <a:xfrm>
            <a:off x="2704123" y="446806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8" name="Google Shape;288;p32"/>
          <p:cNvSpPr txBox="1"/>
          <p:nvPr/>
        </p:nvSpPr>
        <p:spPr>
          <a:xfrm>
            <a:off x="2704123" y="409873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9" name="Google Shape;289;p32"/>
          <p:cNvSpPr txBox="1"/>
          <p:nvPr/>
        </p:nvSpPr>
        <p:spPr>
          <a:xfrm>
            <a:off x="2704123" y="3022800"/>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0" name="Google Shape;290;p32"/>
          <p:cNvSpPr txBox="1"/>
          <p:nvPr/>
        </p:nvSpPr>
        <p:spPr>
          <a:xfrm>
            <a:off x="2704123" y="2444568"/>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1" name="Google Shape;291;p32"/>
          <p:cNvSpPr txBox="1">
            <a:spLocks noGrp="1"/>
          </p:cNvSpPr>
          <p:nvPr>
            <p:ph type="title"/>
          </p:nvPr>
        </p:nvSpPr>
        <p:spPr>
          <a:xfrm>
            <a:off x="838200" y="365126"/>
            <a:ext cx="10515600" cy="120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Corporate Tax Rates by State</a:t>
            </a:r>
            <a:endParaRPr/>
          </a:p>
        </p:txBody>
      </p:sp>
      <p:pic>
        <p:nvPicPr>
          <p:cNvPr id="292" name="Google Shape;292;p32"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p:nvPr/>
        </p:nvSpPr>
        <p:spPr>
          <a:xfrm>
            <a:off x="8291865" y="996541"/>
            <a:ext cx="2912533" cy="286228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While TN has seen a significant growth in the volume of bottles and cans over the past 5 years, GA and FL have the highest current capacity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Taxable Volume of Bottles and Cans</a:t>
            </a:r>
            <a:endParaRPr/>
          </a:p>
        </p:txBody>
      </p:sp>
      <p:pic>
        <p:nvPicPr>
          <p:cNvPr id="299" name="Google Shape;299;p33"/>
          <p:cNvPicPr preferRelativeResize="0"/>
          <p:nvPr/>
        </p:nvPicPr>
        <p:blipFill rotWithShape="1">
          <a:blip r:embed="rId3">
            <a:alphaModFix/>
          </a:blip>
          <a:srcRect/>
          <a:stretch/>
        </p:blipFill>
        <p:spPr>
          <a:xfrm>
            <a:off x="1758652" y="1270809"/>
            <a:ext cx="5612761" cy="5332963"/>
          </a:xfrm>
          <a:prstGeom prst="rect">
            <a:avLst/>
          </a:prstGeom>
          <a:noFill/>
          <a:ln>
            <a:noFill/>
          </a:ln>
        </p:spPr>
      </p:pic>
      <p:pic>
        <p:nvPicPr>
          <p:cNvPr id="300" name="Google Shape;300;p33"/>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301" name="Google Shape;301;p33"/>
          <p:cNvSpPr txBox="1"/>
          <p:nvPr/>
        </p:nvSpPr>
        <p:spPr>
          <a:xfrm>
            <a:off x="1826265" y="6603772"/>
            <a:ext cx="5487804"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DATA: Alcohol and Tobacco Tax and Trade Bureau (US Dept of the Treasury)</a:t>
            </a:r>
            <a:endParaRPr sz="1000" b="1" i="1" u="none" strike="noStrike" cap="none">
              <a:solidFill>
                <a:srgbClr val="000000"/>
              </a:solidFill>
              <a:latin typeface="Arial"/>
              <a:ea typeface="Arial"/>
              <a:cs typeface="Arial"/>
              <a:sym typeface="Arial"/>
            </a:endParaRPr>
          </a:p>
        </p:txBody>
      </p:sp>
      <p:pic>
        <p:nvPicPr>
          <p:cNvPr id="302" name="Google Shape;302;p33"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5"/>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08" name="Google Shape;308;p35"/>
          <p:cNvSpPr txBox="1"/>
          <p:nvPr/>
        </p:nvSpPr>
        <p:spPr>
          <a:xfrm>
            <a:off x="536700" y="895619"/>
            <a:ext cx="11507817" cy="187739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Largest share of Craft Beer sales</a:t>
            </a:r>
            <a:endParaRPr sz="1400" b="0" i="0" u="none" strike="noStrike" cap="none">
              <a:solidFill>
                <a:srgbClr val="000000"/>
              </a:solidFill>
              <a:latin typeface="Arial"/>
              <a:ea typeface="Arial"/>
              <a:cs typeface="Arial"/>
              <a:sym typeface="Arial"/>
            </a:endParaRPr>
          </a:p>
          <a:p>
            <a:pPr marL="688975" marR="0" lvl="7" indent="-231775" algn="l" rtl="0">
              <a:lnSpc>
                <a:spcPct val="100000"/>
              </a:lnSpc>
              <a:spcBef>
                <a:spcPts val="0"/>
              </a:spcBef>
              <a:spcAft>
                <a:spcPts val="0"/>
              </a:spcAft>
              <a:buClr>
                <a:schemeClr val="dk1"/>
              </a:buClr>
              <a:buSzPts val="1800"/>
              <a:buFont typeface="Noto Sans Symbols"/>
              <a:buChar char="▪"/>
            </a:pPr>
            <a:r>
              <a:rPr lang="en-US" sz="1600" b="1" i="0" u="none" strike="noStrike" cap="none">
                <a:solidFill>
                  <a:schemeClr val="dk1"/>
                </a:solidFill>
                <a:latin typeface="Calibri"/>
                <a:ea typeface="Calibri"/>
                <a:cs typeface="Calibri"/>
                <a:sym typeface="Calibri"/>
              </a:rPr>
              <a:t>For the calendar year ending December 27, 2020, sales of craft IPAs in retail stores surged 20%, while total craft beer volume grew 13% (IRI)</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With a wide range of National ABV/IBU values, IPAs are able to appeal and adapt to the varied tastes of consumers</a:t>
            </a:r>
            <a:endParaRPr sz="1400" b="0" i="0" u="none" strike="noStrike" cap="none">
              <a:solidFill>
                <a:srgbClr val="000000"/>
              </a:solidFill>
              <a:latin typeface="Arial"/>
              <a:ea typeface="Arial"/>
              <a:cs typeface="Arial"/>
              <a:sym typeface="Arial"/>
            </a:endParaRPr>
          </a:p>
        </p:txBody>
      </p:sp>
      <p:pic>
        <p:nvPicPr>
          <p:cNvPr id="309" name="Google Shape;309;p35"/>
          <p:cNvPicPr preferRelativeResize="0"/>
          <p:nvPr/>
        </p:nvPicPr>
        <p:blipFill rotWithShape="1">
          <a:blip r:embed="rId4">
            <a:alphaModFix/>
          </a:blip>
          <a:srcRect/>
          <a:stretch/>
        </p:blipFill>
        <p:spPr>
          <a:xfrm>
            <a:off x="2841999" y="2773016"/>
            <a:ext cx="6508002" cy="4046289"/>
          </a:xfrm>
          <a:prstGeom prst="rect">
            <a:avLst/>
          </a:prstGeom>
          <a:noFill/>
          <a:ln w="9525" cap="flat" cmpd="sng">
            <a:solidFill>
              <a:schemeClr val="accent1"/>
            </a:solidFill>
            <a:prstDash val="solid"/>
            <a:round/>
            <a:headEnd type="none" w="sm" len="sm"/>
            <a:tailEnd type="none" w="sm" len="sm"/>
          </a:ln>
        </p:spPr>
      </p:pic>
      <p:pic>
        <p:nvPicPr>
          <p:cNvPr id="310" name="Google Shape;310;p35"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311" name="Google Shape;311;p35"/>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7"/>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17" name="Google Shape;317;p37"/>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18" name="Google Shape;318;p37"/>
          <p:cNvPicPr preferRelativeResize="0"/>
          <p:nvPr/>
        </p:nvPicPr>
        <p:blipFill rotWithShape="1">
          <a:blip r:embed="rId4">
            <a:alphaModFix/>
          </a:blip>
          <a:srcRect/>
          <a:stretch/>
        </p:blipFill>
        <p:spPr>
          <a:xfrm>
            <a:off x="1965865" y="1710305"/>
            <a:ext cx="8260269" cy="4627342"/>
          </a:xfrm>
          <a:prstGeom prst="rect">
            <a:avLst/>
          </a:prstGeom>
          <a:noFill/>
          <a:ln>
            <a:noFill/>
          </a:ln>
        </p:spPr>
      </p:pic>
      <p:pic>
        <p:nvPicPr>
          <p:cNvPr id="319" name="Google Shape;319;p37"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20" name="Google Shape;320;p37"/>
          <p:cNvSpPr txBox="1"/>
          <p:nvPr/>
        </p:nvSpPr>
        <p:spPr>
          <a:xfrm>
            <a:off x="526867" y="956272"/>
            <a:ext cx="11138263" cy="46162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Southeast Region of the United States is lacking in options for an IPA</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24520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4332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64144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83956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4520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44332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64144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83956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4520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44332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38"/>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36" name="Google Shape;336;p38"/>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37" name="Google Shape;337;p38"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38" name="Google Shape;338;p38"/>
          <p:cNvSpPr txBox="1"/>
          <p:nvPr/>
        </p:nvSpPr>
        <p:spPr>
          <a:xfrm>
            <a:off x="526867" y="956272"/>
            <a:ext cx="9860100" cy="58182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following demonstrates ABV vs IBU for IPAs in the Southeast Region</a:t>
            </a:r>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i="1" u="none" strike="noStrike" cap="none">
                <a:solidFill>
                  <a:schemeClr val="dk1"/>
                </a:solidFill>
                <a:latin typeface="Calibri"/>
                <a:ea typeface="Calibri"/>
                <a:cs typeface="Calibri"/>
                <a:sym typeface="Calibri"/>
              </a:rPr>
              <a:t>Note: Wolf Hills Brewing Company’s Troopers Alley IPA was considered an outlier with an IBU of 135 and removed from the plot</a:t>
            </a:r>
            <a:endParaRPr sz="900" b="0" i="1" u="none" strike="noStrike" cap="none">
              <a:solidFill>
                <a:srgbClr val="000000"/>
              </a:solidFill>
              <a:latin typeface="Arial"/>
              <a:ea typeface="Arial"/>
              <a:cs typeface="Arial"/>
              <a:sym typeface="Arial"/>
            </a:endParaRPr>
          </a:p>
        </p:txBody>
      </p:sp>
      <p:pic>
        <p:nvPicPr>
          <p:cNvPr id="339" name="Google Shape;339;p38"/>
          <p:cNvPicPr preferRelativeResize="0"/>
          <p:nvPr/>
        </p:nvPicPr>
        <p:blipFill rotWithShape="1">
          <a:blip r:embed="rId5">
            <a:alphaModFix/>
          </a:blip>
          <a:srcRect/>
          <a:stretch/>
        </p:blipFill>
        <p:spPr>
          <a:xfrm>
            <a:off x="1901272" y="1442472"/>
            <a:ext cx="8389453" cy="47737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9"/>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45" name="Google Shape;345;p39"/>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46" name="Google Shape;346;p39"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47" name="Google Shape;347;p39"/>
          <p:cNvSpPr txBox="1"/>
          <p:nvPr/>
        </p:nvSpPr>
        <p:spPr>
          <a:xfrm>
            <a:off x="730706" y="1574055"/>
            <a:ext cx="6369781" cy="230828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Below table shows the median ABV and IBU by state</a:t>
            </a:r>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overall median ABV is 0.07</a:t>
            </a:r>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overall median IBU is 65</a:t>
            </a:r>
            <a:endParaRPr sz="1400" b="0" i="0" u="none" strike="noStrike" cap="none">
              <a:solidFill>
                <a:srgbClr val="000000"/>
              </a:solidFill>
              <a:latin typeface="Arial"/>
              <a:ea typeface="Arial"/>
              <a:cs typeface="Arial"/>
              <a:sym typeface="Arial"/>
            </a:endParaRPr>
          </a:p>
        </p:txBody>
      </p:sp>
      <p:pic>
        <p:nvPicPr>
          <p:cNvPr id="348" name="Google Shape;348;p39"/>
          <p:cNvPicPr preferRelativeResize="0"/>
          <p:nvPr/>
        </p:nvPicPr>
        <p:blipFill rotWithShape="1">
          <a:blip r:embed="rId5">
            <a:alphaModFix/>
          </a:blip>
          <a:srcRect r="1227"/>
          <a:stretch/>
        </p:blipFill>
        <p:spPr>
          <a:xfrm>
            <a:off x="7624911" y="1574055"/>
            <a:ext cx="3728888" cy="335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faa44ac42d_0_13"/>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354" name="Google Shape;354;gfaa44ac42d_0_13"/>
          <p:cNvPicPr preferRelativeResize="0"/>
          <p:nvPr/>
        </p:nvPicPr>
        <p:blipFill>
          <a:blip r:embed="rId4">
            <a:alphaModFix/>
          </a:blip>
          <a:stretch>
            <a:fillRect/>
          </a:stretch>
        </p:blipFill>
        <p:spPr>
          <a:xfrm>
            <a:off x="1493794" y="435275"/>
            <a:ext cx="9204420" cy="5892485"/>
          </a:xfrm>
          <a:prstGeom prst="rect">
            <a:avLst/>
          </a:prstGeom>
          <a:noFill/>
          <a:ln>
            <a:noFill/>
          </a:ln>
        </p:spPr>
      </p:pic>
      <p:pic>
        <p:nvPicPr>
          <p:cNvPr id="355" name="Google Shape;355;gfaa44ac42d_0_13"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Breweries per US State</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Number of Breweries </a:t>
            </a:r>
            <a:br>
              <a:rPr lang="en-US" sz="4800" i="1">
                <a:latin typeface="Calibri"/>
                <a:ea typeface="Calibri"/>
                <a:cs typeface="Calibri"/>
                <a:sym typeface="Calibri"/>
              </a:rPr>
            </a:br>
            <a:r>
              <a:rPr lang="en-US" sz="4800" i="1">
                <a:latin typeface="Calibri"/>
                <a:ea typeface="Calibri"/>
                <a:cs typeface="Calibri"/>
                <a:sym typeface="Calibri"/>
              </a:rPr>
              <a:t>In Every US State</a:t>
            </a:r>
            <a:endParaRPr/>
          </a:p>
        </p:txBody>
      </p:sp>
      <p:pic>
        <p:nvPicPr>
          <p:cNvPr id="108" name="Google Shape;108;p19"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9" name="Google Shape;109;p19"/>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6"/>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61" name="Google Shape;3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Recommendation: Pulling it all Together</a:t>
            </a:r>
            <a:endParaRPr/>
          </a:p>
        </p:txBody>
      </p:sp>
      <p:sp>
        <p:nvSpPr>
          <p:cNvPr id="362" name="Google Shape;362;p36"/>
          <p:cNvSpPr txBox="1"/>
          <p:nvPr/>
        </p:nvSpPr>
        <p:spPr>
          <a:xfrm>
            <a:off x="526867" y="1357735"/>
            <a:ext cx="11138263" cy="507827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Population is growing rapidly in the Southeast region</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Southeast states are business-friendly, with lower Corporate tax rates</a:t>
            </a:r>
            <a:endParaRPr sz="2400" b="1" i="0" u="none" strike="noStrike" cap="none">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Georgia and Florida have a high volume of beer (bottles &amp; cans) </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IPAs are a popular and growing segment within the Craft Beer industry</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Budweiser has existing breweries in Georgia &amp; Florida today</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Budweiser currently produces some IPAs, options are lacking in the SE</a:t>
            </a:r>
            <a:endParaRPr sz="1400" b="0" i="0" u="none" strike="noStrike" cap="none">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sng" strike="noStrike" cap="none">
                <a:solidFill>
                  <a:schemeClr val="dk1"/>
                </a:solidFill>
                <a:latin typeface="Calibri"/>
                <a:ea typeface="Calibri"/>
                <a:cs typeface="Calibri"/>
                <a:sym typeface="Calibri"/>
              </a:rPr>
              <a:t>Combine existing synergies, take advantage of regional advantages</a:t>
            </a:r>
            <a:r>
              <a:rPr lang="en-US" sz="2400" b="1" i="0" u="none" strike="noStrike" cap="none">
                <a:solidFill>
                  <a:schemeClr val="dk1"/>
                </a:solidFill>
                <a:latin typeface="Calibri"/>
                <a:ea typeface="Calibri"/>
                <a:cs typeface="Calibri"/>
                <a:sym typeface="Calibri"/>
              </a:rPr>
              <a:t>: Expand IPA production in Georgia and/or Florida to market to the Southeast region…and beyond</a:t>
            </a:r>
            <a:endParaRPr sz="1400" b="0" i="0" u="none" strike="noStrike" cap="none">
              <a:solidFill>
                <a:srgbClr val="000000"/>
              </a:solidFill>
              <a:latin typeface="Arial"/>
              <a:ea typeface="Arial"/>
              <a:cs typeface="Arial"/>
              <a:sym typeface="Arial"/>
            </a:endParaRPr>
          </a:p>
        </p:txBody>
      </p:sp>
      <p:pic>
        <p:nvPicPr>
          <p:cNvPr id="363" name="Google Shape;363;p36"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29"/>
          <p:cNvSpPr txBox="1">
            <a:spLocks noGrp="1"/>
          </p:cNvSpPr>
          <p:nvPr>
            <p:ph type="title"/>
          </p:nvPr>
        </p:nvSpPr>
        <p:spPr>
          <a:xfrm>
            <a:off x="922666" y="2598036"/>
            <a:ext cx="5744188" cy="1661292"/>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SzPct val="100000"/>
              <a:buNone/>
            </a:pPr>
            <a:r>
              <a:rPr lang="en-US" sz="4000" b="1">
                <a:solidFill>
                  <a:schemeClr val="dk1"/>
                </a:solidFill>
                <a:latin typeface="Arial"/>
                <a:ea typeface="Arial"/>
                <a:cs typeface="Arial"/>
                <a:sym typeface="Arial"/>
              </a:rPr>
              <a:t>Thank you for your time!</a:t>
            </a:r>
            <a:br>
              <a:rPr lang="en-US" sz="4000" b="1">
                <a:solidFill>
                  <a:schemeClr val="dk1"/>
                </a:solidFill>
                <a:latin typeface="Arial"/>
                <a:ea typeface="Arial"/>
                <a:cs typeface="Arial"/>
                <a:sym typeface="Arial"/>
              </a:rPr>
            </a:br>
            <a:br>
              <a:rPr lang="en-US" sz="3600" b="1">
                <a:solidFill>
                  <a:schemeClr val="dk1"/>
                </a:solidFill>
                <a:latin typeface="Arial"/>
                <a:ea typeface="Arial"/>
                <a:cs typeface="Arial"/>
                <a:sym typeface="Arial"/>
              </a:rPr>
            </a:br>
            <a:r>
              <a:rPr lang="en-US" sz="3600" i="1">
                <a:solidFill>
                  <a:schemeClr val="dk1"/>
                </a:solidFill>
                <a:latin typeface="Arial"/>
                <a:ea typeface="Arial"/>
                <a:cs typeface="Arial"/>
                <a:sym typeface="Arial"/>
              </a:rPr>
              <a:t>Questions?</a:t>
            </a:r>
            <a:br>
              <a:rPr lang="en-US" sz="3000" i="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endParaRPr sz="2000" i="1">
              <a:solidFill>
                <a:schemeClr val="dk1"/>
              </a:solidFill>
              <a:latin typeface="Arial"/>
              <a:ea typeface="Arial"/>
              <a:cs typeface="Arial"/>
              <a:sym typeface="Arial"/>
            </a:endParaRPr>
          </a:p>
        </p:txBody>
      </p:sp>
      <p:grpSp>
        <p:nvGrpSpPr>
          <p:cNvPr id="370" name="Google Shape;370;p29"/>
          <p:cNvGrpSpPr/>
          <p:nvPr/>
        </p:nvGrpSpPr>
        <p:grpSpPr>
          <a:xfrm>
            <a:off x="0" y="3048031"/>
            <a:ext cx="731521" cy="673460"/>
            <a:chOff x="3940602" y="308034"/>
            <a:chExt cx="2116791" cy="3428999"/>
          </a:xfrm>
        </p:grpSpPr>
        <p:sp>
          <p:nvSpPr>
            <p:cNvPr id="371" name="Google Shape;371;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4" name="Google Shape;374;p29"/>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29"/>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6" name="Google Shape;376;p29"/>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7" name="Google Shape;377;p29"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378" name="Google Shape;378;p29"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p:nvPr/>
        </p:nvSpPr>
        <p:spPr>
          <a:xfrm>
            <a:off x="3038763" y="5929313"/>
            <a:ext cx="6114472"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Top 10 states combined contain &gt;50% of all US breweries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Large number of breweries in West (CO, CA, WA, OR)</a:t>
            </a:r>
            <a:endParaRPr sz="1400" b="0" i="0" u="none" strike="noStrike" cap="none">
              <a:solidFill>
                <a:srgbClr val="000000"/>
              </a:solidFill>
              <a:latin typeface="Arial"/>
              <a:ea typeface="Arial"/>
              <a:cs typeface="Arial"/>
              <a:sym typeface="Arial"/>
            </a:endParaRPr>
          </a:p>
        </p:txBody>
      </p:sp>
      <p:pic>
        <p:nvPicPr>
          <p:cNvPr id="115" name="Google Shape;115;p2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16" name="Google Shape;116;p2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17" name="Google Shape;117;p20"/>
          <p:cNvPicPr preferRelativeResize="0"/>
          <p:nvPr/>
        </p:nvPicPr>
        <p:blipFill rotWithShape="1">
          <a:blip r:embed="rId5">
            <a:alphaModFix/>
          </a:blip>
          <a:srcRect t="648" r="403" b="1"/>
          <a:stretch/>
        </p:blipFill>
        <p:spPr>
          <a:xfrm>
            <a:off x="1442890" y="261852"/>
            <a:ext cx="9306218" cy="55169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Missing Values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Dealing with Missing Data</a:t>
            </a:r>
            <a:endParaRPr/>
          </a:p>
        </p:txBody>
      </p:sp>
      <p:pic>
        <p:nvPicPr>
          <p:cNvPr id="123" name="Google Shape;123;p21"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24" name="Google Shape;124;p21"/>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30" name="Google Shape;130;p22"/>
          <p:cNvSpPr txBox="1"/>
          <p:nvPr/>
        </p:nvSpPr>
        <p:spPr>
          <a:xfrm>
            <a:off x="452127" y="2403871"/>
            <a:ext cx="11138263" cy="267765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To ensure statistical accuracy, we have decided to remove any data sets that were missing ABV or IBU values.  These do not represent full data points for the purpose of the ABV / IBU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This does result, however, in us removing a beer that would have been reported as the max ABV (Colorado). Since this did not have an associated IBU, we are not considering this data point for our analysis</a:t>
            </a:r>
            <a:endParaRPr sz="1400" b="0" i="0" u="none" strike="noStrike" cap="none">
              <a:solidFill>
                <a:srgbClr val="000000"/>
              </a:solidFill>
              <a:latin typeface="Arial"/>
              <a:ea typeface="Arial"/>
              <a:cs typeface="Arial"/>
              <a:sym typeface="Arial"/>
            </a:endParaRPr>
          </a:p>
        </p:txBody>
      </p:sp>
      <p:sp>
        <p:nvSpPr>
          <p:cNvPr id="131" name="Google Shape;131;p22"/>
          <p:cNvSpPr txBox="1"/>
          <p:nvPr/>
        </p:nvSpPr>
        <p:spPr>
          <a:xfrm>
            <a:off x="785091" y="442920"/>
            <a:ext cx="72922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Missing Data</a:t>
            </a:r>
            <a:endParaRPr sz="1400" b="0" i="0" u="none" strike="noStrike" cap="none">
              <a:solidFill>
                <a:srgbClr val="000000"/>
              </a:solidFill>
              <a:latin typeface="Arial"/>
              <a:ea typeface="Arial"/>
              <a:cs typeface="Arial"/>
              <a:sym typeface="Arial"/>
            </a:endParaRPr>
          </a:p>
        </p:txBody>
      </p:sp>
      <p:pic>
        <p:nvPicPr>
          <p:cNvPr id="132" name="Google Shape;132;p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Measure of Center</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Median IBU and ABV</a:t>
            </a:r>
            <a:endParaRPr/>
          </a:p>
        </p:txBody>
      </p:sp>
      <p:pic>
        <p:nvPicPr>
          <p:cNvPr id="138" name="Google Shape;138;p23"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39" name="Google Shape;139;p23"/>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45" name="Google Shape;145;p24"/>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46" name="Google Shape;146;p24"/>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47" name="Google Shape;147;p24"/>
          <p:cNvPicPr preferRelativeResize="0"/>
          <p:nvPr/>
        </p:nvPicPr>
        <p:blipFill rotWithShape="1">
          <a:blip r:embed="rId5">
            <a:alphaModFix/>
          </a:blip>
          <a:srcRect/>
          <a:stretch/>
        </p:blipFill>
        <p:spPr>
          <a:xfrm>
            <a:off x="1507745" y="966100"/>
            <a:ext cx="8027717" cy="5587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53" name="Google Shape;153;p25"/>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54" name="Google Shape;154;p25"/>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55" name="Google Shape;155;p25"/>
          <p:cNvPicPr preferRelativeResize="0"/>
          <p:nvPr/>
        </p:nvPicPr>
        <p:blipFill rotWithShape="1">
          <a:blip r:embed="rId5">
            <a:alphaModFix/>
          </a:blip>
          <a:srcRect/>
          <a:stretch/>
        </p:blipFill>
        <p:spPr>
          <a:xfrm>
            <a:off x="1617645" y="966100"/>
            <a:ext cx="7807915" cy="55871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1410</Words>
  <Application>Microsoft Office PowerPoint</Application>
  <PresentationFormat>Widescreen</PresentationFormat>
  <Paragraphs>224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Geo</vt:lpstr>
      <vt:lpstr>Noto Sans Symbols</vt:lpstr>
      <vt:lpstr>Calibri</vt:lpstr>
      <vt:lpstr>Arial</vt:lpstr>
      <vt:lpstr>Office Theme</vt:lpstr>
      <vt:lpstr>Data Analysis  Craft Beer: Breweries, ABV/IBU and Other Statistics  Prepared by the Cerberus Company</vt:lpstr>
      <vt:lpstr>PowerPoint Presentation</vt:lpstr>
      <vt:lpstr>Breweries per US State  The Number of Breweries  In Every US State</vt:lpstr>
      <vt:lpstr>PowerPoint Presentation</vt:lpstr>
      <vt:lpstr>Missing Values  Dealing with Missing Data</vt:lpstr>
      <vt:lpstr>PowerPoint Presentation</vt:lpstr>
      <vt:lpstr>Measure of Center  Median IBU and ABV</vt:lpstr>
      <vt:lpstr>PowerPoint Presentation</vt:lpstr>
      <vt:lpstr>PowerPoint Presentation</vt:lpstr>
      <vt:lpstr>Maximum IBU and ABV  </vt:lpstr>
      <vt:lpstr>PowerPoint Presentation</vt:lpstr>
      <vt:lpstr>PowerPoint Presentation</vt:lpstr>
      <vt:lpstr>PowerPoint Presentation</vt:lpstr>
      <vt:lpstr>PowerPoint Presentation</vt:lpstr>
      <vt:lpstr>ABV vs IBU:  The Relationship between  Alcohol Content and Bitterness</vt:lpstr>
      <vt:lpstr>PowerPoint Presentation</vt:lpstr>
      <vt:lpstr>IPA vs Ales  kNN Modeling to Analyze IBU and ABV trends</vt:lpstr>
      <vt:lpstr>PowerPoint Presentation</vt:lpstr>
      <vt:lpstr>PowerPoint Presentation</vt:lpstr>
      <vt:lpstr>Recommendations:  Moving Beyond the Data</vt:lpstr>
      <vt:lpstr>PowerPoint Presentation</vt:lpstr>
      <vt:lpstr>PowerPoint Presentation</vt:lpstr>
      <vt:lpstr>Corporate Tax Rates by State</vt:lpstr>
      <vt:lpstr>Taxable Volume of Bottles and Cans</vt:lpstr>
      <vt:lpstr>IPA – King of Craft Beer Styles </vt:lpstr>
      <vt:lpstr>IPA – King of Craft Beer Styles </vt:lpstr>
      <vt:lpstr>IPA – King of Craft Beer Styles </vt:lpstr>
      <vt:lpstr>IPA – King of Craft Beer Styles </vt:lpstr>
      <vt:lpstr>PowerPoint Presentation</vt:lpstr>
      <vt:lpstr>Recommendation: Pulling it all Together</vt:lpstr>
      <vt:lpstr>Thank you for your time!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Craft Beer: Breweries, ABV/IBU and Other Statistics  Prepared by the Cerberus Company</dc:title>
  <dc:creator>Elyjiah Potter</dc:creator>
  <cp:lastModifiedBy>Michael Gebhardt</cp:lastModifiedBy>
  <cp:revision>1</cp:revision>
  <dcterms:created xsi:type="dcterms:W3CDTF">2021-10-11T18:28:48Z</dcterms:created>
  <dcterms:modified xsi:type="dcterms:W3CDTF">2021-10-22T23:56:27Z</dcterms:modified>
</cp:coreProperties>
</file>